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7" r:id="rId6"/>
    <p:sldId id="263" r:id="rId7"/>
    <p:sldId id="265" r:id="rId8"/>
    <p:sldId id="264" r:id="rId9"/>
    <p:sldId id="274" r:id="rId10"/>
    <p:sldId id="295" r:id="rId11"/>
    <p:sldId id="278" r:id="rId12"/>
    <p:sldId id="262" r:id="rId13"/>
  </p:sldIdLst>
  <p:sldSz cx="9144000" cy="5143500" type="screen16x9"/>
  <p:notesSz cx="6858000" cy="9144000"/>
  <p:embeddedFontLst>
    <p:embeddedFont>
      <p:font typeface="Amatic SC" panose="02020500000000000000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Encode Sans Semi Condensed" panose="02020500000000000000" charset="0"/>
      <p:regular r:id="rId25"/>
      <p:bold r:id="rId26"/>
    </p:embeddedFont>
    <p:embeddedFont>
      <p:font typeface="Encode Sans Semi Condensed Light" panose="02020500000000000000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617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9"/>
          <p:cNvSpPr txBox="1">
            <a:spLocks noGrp="1"/>
          </p:cNvSpPr>
          <p:nvPr>
            <p:ph type="body" idx="1"/>
          </p:nvPr>
        </p:nvSpPr>
        <p:spPr>
          <a:xfrm>
            <a:off x="855300" y="4591175"/>
            <a:ext cx="7433400" cy="3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sp>
        <p:nvSpPr>
          <p:cNvPr id="945" name="Google Shape;945;p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46" name="Google Shape;946;p9"/>
          <p:cNvGrpSpPr/>
          <p:nvPr/>
        </p:nvGrpSpPr>
        <p:grpSpPr>
          <a:xfrm>
            <a:off x="2123897" y="-3"/>
            <a:ext cx="248884" cy="1079826"/>
            <a:chOff x="6176324" y="1765810"/>
            <a:chExt cx="466512" cy="2024421"/>
          </a:xfrm>
        </p:grpSpPr>
        <p:sp>
          <p:nvSpPr>
            <p:cNvPr id="947" name="Google Shape;947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9"/>
          <p:cNvGrpSpPr/>
          <p:nvPr/>
        </p:nvGrpSpPr>
        <p:grpSpPr>
          <a:xfrm>
            <a:off x="6105618" y="-6"/>
            <a:ext cx="314981" cy="715683"/>
            <a:chOff x="4897958" y="2723139"/>
            <a:chExt cx="514087" cy="1168081"/>
          </a:xfrm>
        </p:grpSpPr>
        <p:sp>
          <p:nvSpPr>
            <p:cNvPr id="950" name="Google Shape;950;p9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9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9"/>
          <p:cNvGrpSpPr/>
          <p:nvPr/>
        </p:nvGrpSpPr>
        <p:grpSpPr>
          <a:xfrm>
            <a:off x="3821579" y="-5"/>
            <a:ext cx="248873" cy="666692"/>
            <a:chOff x="5578966" y="2874382"/>
            <a:chExt cx="406190" cy="1088121"/>
          </a:xfrm>
        </p:grpSpPr>
        <p:sp>
          <p:nvSpPr>
            <p:cNvPr id="953" name="Google Shape;953;p9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9"/>
          <p:cNvGrpSpPr/>
          <p:nvPr/>
        </p:nvGrpSpPr>
        <p:grpSpPr>
          <a:xfrm>
            <a:off x="4797694" y="-1"/>
            <a:ext cx="285832" cy="1167629"/>
            <a:chOff x="6176324" y="1884520"/>
            <a:chExt cx="466512" cy="1905711"/>
          </a:xfrm>
        </p:grpSpPr>
        <p:sp>
          <p:nvSpPr>
            <p:cNvPr id="956" name="Google Shape;956;p9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" name="Google Shape;958;p9"/>
          <p:cNvGrpSpPr/>
          <p:nvPr/>
        </p:nvGrpSpPr>
        <p:grpSpPr>
          <a:xfrm>
            <a:off x="2497918" y="-1"/>
            <a:ext cx="291985" cy="626860"/>
            <a:chOff x="6798998" y="2578195"/>
            <a:chExt cx="476555" cy="1023111"/>
          </a:xfrm>
        </p:grpSpPr>
        <p:sp>
          <p:nvSpPr>
            <p:cNvPr id="959" name="Google Shape;959;p9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6996805" y="1"/>
            <a:ext cx="104448" cy="835379"/>
            <a:chOff x="7576714" y="1965553"/>
            <a:chExt cx="170472" cy="1363439"/>
          </a:xfrm>
        </p:grpSpPr>
        <p:sp>
          <p:nvSpPr>
            <p:cNvPr id="962" name="Google Shape;962;p9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9"/>
          <p:cNvGrpSpPr/>
          <p:nvPr/>
        </p:nvGrpSpPr>
        <p:grpSpPr>
          <a:xfrm>
            <a:off x="3185950" y="-4"/>
            <a:ext cx="176687" cy="1310262"/>
            <a:chOff x="7883572" y="1683399"/>
            <a:chExt cx="288375" cy="2138505"/>
          </a:xfrm>
        </p:grpSpPr>
        <p:sp>
          <p:nvSpPr>
            <p:cNvPr id="965" name="Google Shape;965;p9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9"/>
          <p:cNvGrpSpPr/>
          <p:nvPr/>
        </p:nvGrpSpPr>
        <p:grpSpPr>
          <a:xfrm>
            <a:off x="2478543" y="103446"/>
            <a:ext cx="96683" cy="110722"/>
            <a:chOff x="3462796" y="2555878"/>
            <a:chExt cx="157798" cy="180711"/>
          </a:xfrm>
        </p:grpSpPr>
        <p:sp>
          <p:nvSpPr>
            <p:cNvPr id="968" name="Google Shape;968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9"/>
          <p:cNvGrpSpPr/>
          <p:nvPr/>
        </p:nvGrpSpPr>
        <p:grpSpPr>
          <a:xfrm>
            <a:off x="4244226" y="715679"/>
            <a:ext cx="110533" cy="116447"/>
            <a:chOff x="3770248" y="2527300"/>
            <a:chExt cx="180404" cy="190055"/>
          </a:xfrm>
        </p:grpSpPr>
        <p:sp>
          <p:nvSpPr>
            <p:cNvPr id="975" name="Google Shape;975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9"/>
          <p:cNvGrpSpPr/>
          <p:nvPr/>
        </p:nvGrpSpPr>
        <p:grpSpPr>
          <a:xfrm>
            <a:off x="6547056" y="29477"/>
            <a:ext cx="131398" cy="150478"/>
            <a:chOff x="3462796" y="2555878"/>
            <a:chExt cx="157798" cy="180711"/>
          </a:xfrm>
        </p:grpSpPr>
        <p:sp>
          <p:nvSpPr>
            <p:cNvPr id="980" name="Google Shape;980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9"/>
          <p:cNvGrpSpPr/>
          <p:nvPr/>
        </p:nvGrpSpPr>
        <p:grpSpPr>
          <a:xfrm>
            <a:off x="5436611" y="1013080"/>
            <a:ext cx="150222" cy="158259"/>
            <a:chOff x="3770248" y="2527300"/>
            <a:chExt cx="180404" cy="190055"/>
          </a:xfrm>
        </p:grpSpPr>
        <p:sp>
          <p:nvSpPr>
            <p:cNvPr id="987" name="Google Shape;987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9"/>
          <p:cNvGrpSpPr/>
          <p:nvPr/>
        </p:nvGrpSpPr>
        <p:grpSpPr>
          <a:xfrm rot="5400000">
            <a:off x="5283010" y="299034"/>
            <a:ext cx="131398" cy="150460"/>
            <a:chOff x="3462796" y="2555878"/>
            <a:chExt cx="157798" cy="180711"/>
          </a:xfrm>
        </p:grpSpPr>
        <p:sp>
          <p:nvSpPr>
            <p:cNvPr id="992" name="Google Shape;992;p9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9"/>
          <p:cNvGrpSpPr/>
          <p:nvPr/>
        </p:nvGrpSpPr>
        <p:grpSpPr>
          <a:xfrm>
            <a:off x="2111378" y="797091"/>
            <a:ext cx="110533" cy="116447"/>
            <a:chOff x="3770248" y="2527300"/>
            <a:chExt cx="180404" cy="190055"/>
          </a:xfrm>
        </p:grpSpPr>
        <p:sp>
          <p:nvSpPr>
            <p:cNvPr id="999" name="Google Shape;999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9"/>
          <p:cNvGrpSpPr/>
          <p:nvPr/>
        </p:nvGrpSpPr>
        <p:grpSpPr>
          <a:xfrm rot="-2700000">
            <a:off x="7021573" y="1207759"/>
            <a:ext cx="110522" cy="116435"/>
            <a:chOff x="3770248" y="2527300"/>
            <a:chExt cx="180404" cy="190055"/>
          </a:xfrm>
        </p:grpSpPr>
        <p:sp>
          <p:nvSpPr>
            <p:cNvPr id="1004" name="Google Shape;1004;p9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9"/>
          <p:cNvGrpSpPr/>
          <p:nvPr/>
        </p:nvGrpSpPr>
        <p:grpSpPr>
          <a:xfrm>
            <a:off x="3301930" y="-2"/>
            <a:ext cx="641313" cy="1441454"/>
            <a:chOff x="2484475" y="746199"/>
            <a:chExt cx="1046700" cy="2352626"/>
          </a:xfrm>
        </p:grpSpPr>
        <p:sp>
          <p:nvSpPr>
            <p:cNvPr id="1009" name="Google Shape;1009;p9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1" name="Google Shape;1011;p9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012" name="Google Shape;1012;p9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013" name="Google Shape;1013;p9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9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5" name="Google Shape;1015;p9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6" name="Google Shape;1016;p9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7" name="Google Shape;1017;p9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18" name="Google Shape;1018;p9"/>
          <p:cNvGrpSpPr/>
          <p:nvPr/>
        </p:nvGrpSpPr>
        <p:grpSpPr>
          <a:xfrm>
            <a:off x="4207129" y="-1"/>
            <a:ext cx="554672" cy="791533"/>
            <a:chOff x="3961868" y="621833"/>
            <a:chExt cx="905291" cy="1291877"/>
          </a:xfrm>
        </p:grpSpPr>
        <p:grpSp>
          <p:nvGrpSpPr>
            <p:cNvPr id="1019" name="Google Shape;1019;p9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020" name="Google Shape;1020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2" name="Google Shape;1022;p9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023" name="Google Shape;1023;p9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024" name="Google Shape;1024;p9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025" name="Google Shape;1025;p9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9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7" name="Google Shape;1027;p9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28" name="Google Shape;1028;p9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9" name="Google Shape;1029;p9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30" name="Google Shape;1030;p9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31" name="Google Shape;1031;p9"/>
          <p:cNvGrpSpPr/>
          <p:nvPr/>
        </p:nvGrpSpPr>
        <p:grpSpPr>
          <a:xfrm>
            <a:off x="4962190" y="-7"/>
            <a:ext cx="320336" cy="486565"/>
            <a:chOff x="5194218" y="621823"/>
            <a:chExt cx="522827" cy="794132"/>
          </a:xfrm>
        </p:grpSpPr>
        <p:grpSp>
          <p:nvGrpSpPr>
            <p:cNvPr id="1032" name="Google Shape;1032;p9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033" name="Google Shape;1033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036" name="Google Shape;1036;p9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037" name="Google Shape;1037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8" name="Google Shape;1038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0" name="Google Shape;1040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41" name="Google Shape;1041;p9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2" name="Google Shape;1042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43" name="Google Shape;1043;p9"/>
          <p:cNvGrpSpPr/>
          <p:nvPr/>
        </p:nvGrpSpPr>
        <p:grpSpPr>
          <a:xfrm>
            <a:off x="6573945" y="2"/>
            <a:ext cx="527288" cy="1319623"/>
            <a:chOff x="7824797" y="870572"/>
            <a:chExt cx="860597" cy="2153783"/>
          </a:xfrm>
        </p:grpSpPr>
        <p:grpSp>
          <p:nvGrpSpPr>
            <p:cNvPr id="1044" name="Google Shape;1044;p9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045" name="Google Shape;1045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7" name="Google Shape;1047;p9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048" name="Google Shape;1048;p9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049" name="Google Shape;1049;p9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050" name="Google Shape;1050;p9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9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2" name="Google Shape;1052;p9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53" name="Google Shape;1053;p9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4" name="Google Shape;1054;p9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55" name="Google Shape;1055;p9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56" name="Google Shape;1056;p9"/>
          <p:cNvGrpSpPr/>
          <p:nvPr/>
        </p:nvGrpSpPr>
        <p:grpSpPr>
          <a:xfrm>
            <a:off x="2510399" y="7"/>
            <a:ext cx="641313" cy="1028549"/>
            <a:chOff x="1192601" y="746213"/>
            <a:chExt cx="1046700" cy="1678715"/>
          </a:xfrm>
        </p:grpSpPr>
        <p:grpSp>
          <p:nvGrpSpPr>
            <p:cNvPr id="1057" name="Google Shape;1057;p9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058" name="Google Shape;1058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9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061" name="Google Shape;1061;p9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062" name="Google Shape;1062;p9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063" name="Google Shape;1063;p9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9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5" name="Google Shape;1065;p9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6" name="Google Shape;1066;p9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7" name="Google Shape;1067;p9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8" name="Google Shape;1068;p9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69" name="Google Shape;1069;p9"/>
          <p:cNvGrpSpPr/>
          <p:nvPr/>
        </p:nvGrpSpPr>
        <p:grpSpPr>
          <a:xfrm>
            <a:off x="5462591" y="6"/>
            <a:ext cx="641313" cy="1178098"/>
            <a:chOff x="6010934" y="870580"/>
            <a:chExt cx="1046700" cy="1922797"/>
          </a:xfrm>
        </p:grpSpPr>
        <p:grpSp>
          <p:nvGrpSpPr>
            <p:cNvPr id="1070" name="Google Shape;1070;p9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071" name="Google Shape;1071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3" name="Google Shape;1073;p9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074" name="Google Shape;1074;p9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075" name="Google Shape;1075;p9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076" name="Google Shape;1076;p9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7" name="Google Shape;1077;p9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8" name="Google Shape;1078;p9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9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80" name="Google Shape;1080;p9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1" name="Google Shape;1081;p9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2" name="Google Shape;1082;p9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3" name="Google Shape;1083;p9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84" name="Google Shape;1084;p9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5" name="Google Shape;1085;p9"/>
          <p:cNvGrpSpPr/>
          <p:nvPr/>
        </p:nvGrpSpPr>
        <p:grpSpPr>
          <a:xfrm>
            <a:off x="2221896" y="1"/>
            <a:ext cx="320336" cy="1232124"/>
            <a:chOff x="721731" y="746204"/>
            <a:chExt cx="522827" cy="2010974"/>
          </a:xfrm>
        </p:grpSpPr>
        <p:grpSp>
          <p:nvGrpSpPr>
            <p:cNvPr id="1086" name="Google Shape;1086;p9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087" name="Google Shape;1087;p9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9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9" name="Google Shape;1089;p9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090" name="Google Shape;1090;p9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091" name="Google Shape;1091;p9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92" name="Google Shape;1092;p9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3" name="Google Shape;1093;p9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4" name="Google Shape;1094;p9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95" name="Google Shape;1095;p9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6" name="Google Shape;1096;p9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/>
              <a:t>六年級英文</a:t>
            </a:r>
            <a:br>
              <a:rPr lang="en-US" altLang="zh-TW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3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6D0C70-EC06-497B-80EC-435DD47F5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44" y="4018151"/>
            <a:ext cx="7433400" cy="334800"/>
          </a:xfrm>
        </p:spPr>
        <p:txBody>
          <a:bodyPr/>
          <a:lstStyle/>
          <a:p>
            <a:pPr marL="228600" indent="0" algn="l">
              <a:buClr>
                <a:schemeClr val="dk1"/>
              </a:buClr>
              <a:buSzPts val="3600"/>
            </a:pPr>
            <a:r>
              <a:rPr lang="zh-TW" altLang="en-US" sz="3600">
                <a:solidFill>
                  <a:schemeClr val="dk1"/>
                </a:solidFill>
                <a:latin typeface="Arial" panose="020B0604020202020204" pitchFamily="34" charset="0"/>
                <a:cs typeface="Amatic SC"/>
                <a:sym typeface="Amatic SC"/>
              </a:rPr>
              <a:t>五年級上課回饋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0FF6B1-5045-418F-BF56-368EC9D88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57" y="1511808"/>
            <a:ext cx="4462836" cy="197434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A0E8642-B61B-422A-8B79-556B9C7E0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434" y="1664208"/>
            <a:ext cx="4355211" cy="1866519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E5266EE7-424F-45F5-B113-2C79E24F8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233" y="2491836"/>
            <a:ext cx="4792412" cy="20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r>
              <a:rPr lang="zh-TW" altLang="en-US">
                <a:solidFill>
                  <a:schemeClr val="bg1"/>
                </a:solidFill>
              </a:rPr>
              <a:t>聯絡簿</a:t>
            </a:r>
            <a:r>
              <a:rPr lang="en-US" altLang="zh-TW">
                <a:solidFill>
                  <a:schemeClr val="bg1"/>
                </a:solidFill>
              </a:rPr>
              <a:t>~~</a:t>
            </a:r>
          </a:p>
          <a:p>
            <a:r>
              <a:rPr lang="zh-TW" altLang="en-US">
                <a:solidFill>
                  <a:schemeClr val="bg1"/>
                </a:solidFill>
              </a:rPr>
              <a:t>電話</a:t>
            </a:r>
            <a:r>
              <a:rPr lang="en-US" altLang="zh-TW">
                <a:solidFill>
                  <a:schemeClr val="bg1"/>
                </a:solidFill>
              </a:rPr>
              <a:t>25965407</a:t>
            </a:r>
            <a:r>
              <a:rPr lang="zh-TW" altLang="en-US">
                <a:solidFill>
                  <a:schemeClr val="bg1"/>
                </a:solidFill>
              </a:rPr>
              <a:t>*</a:t>
            </a:r>
            <a:r>
              <a:rPr lang="en-US" altLang="zh-TW">
                <a:solidFill>
                  <a:schemeClr val="bg1"/>
                </a:solidFill>
              </a:rPr>
              <a:t>820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026" name="Picture 2" descr="正」想對你說: 當班級經營遇見語文課">
            <a:extLst>
              <a:ext uri="{FF2B5EF4-FFF2-40B4-BE49-F238E27FC236}">
                <a16:creationId xmlns:a16="http://schemas.microsoft.com/office/drawing/2014/main" id="{78B3078E-4A49-4161-BCCF-BEA5FB877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22551" r="7456" b="-715"/>
          <a:stretch/>
        </p:blipFill>
        <p:spPr bwMode="auto">
          <a:xfrm>
            <a:off x="3535679" y="973862"/>
            <a:ext cx="2334769" cy="14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/>
              <a:t>Thank you</a:t>
            </a:r>
            <a:endParaRPr sz="60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2000"/>
              <a:t>聯絡簿</a:t>
            </a:r>
            <a:r>
              <a:rPr lang="en-US" altLang="zh-TW" sz="2000"/>
              <a:t>~~</a:t>
            </a:r>
          </a:p>
          <a:p>
            <a:r>
              <a:rPr lang="zh-TW" altLang="en-US" sz="2000"/>
              <a:t>電話</a:t>
            </a:r>
            <a:r>
              <a:rPr lang="en-US" altLang="zh-TW" sz="2000"/>
              <a:t>25965407</a:t>
            </a:r>
            <a:r>
              <a:rPr lang="zh-TW" altLang="en-US" sz="2000"/>
              <a:t>*</a:t>
            </a:r>
            <a:r>
              <a:rPr lang="en-US" altLang="zh-TW" sz="2000"/>
              <a:t>820</a:t>
            </a:r>
            <a:endParaRPr lang="zh-TW" altLang="en-US" sz="200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200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2474769" y="2340411"/>
            <a:ext cx="4742895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ts val="3400"/>
              <a:buNone/>
            </a:pPr>
            <a:r>
              <a:rPr lang="en" sz="3600" b="1">
                <a:solidFill>
                  <a:schemeClr val="lt1"/>
                </a:solidFill>
                <a:latin typeface="Amatic SC"/>
                <a:cs typeface="Amatic SC"/>
                <a:sym typeface="Amatic SC"/>
              </a:rPr>
              <a:t>   I am </a:t>
            </a:r>
            <a:r>
              <a:rPr lang="en-US" sz="3600" b="1">
                <a:solidFill>
                  <a:schemeClr val="lt1"/>
                </a:solidFill>
                <a:latin typeface="Amatic SC"/>
                <a:cs typeface="Amatic SC"/>
                <a:sym typeface="Amatic SC"/>
              </a:rPr>
              <a:t>Ms. Hsu  </a:t>
            </a:r>
            <a:endParaRPr lang="en-US" sz="3600" b="1">
              <a:solidFill>
                <a:schemeClr val="lt1"/>
              </a:solidFill>
              <a:latin typeface="Amatic SC"/>
              <a:cs typeface="Amatic SC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ts val="3400"/>
              <a:buNone/>
            </a:pPr>
            <a:endParaRPr lang="en-US" sz="3600" b="1">
              <a:solidFill>
                <a:schemeClr val="lt1"/>
              </a:solidFill>
              <a:latin typeface="Amatic SC"/>
              <a:cs typeface="Amatic SC"/>
              <a:sym typeface="Amatic SC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ts val="3400"/>
              <a:buNone/>
            </a:pPr>
            <a:r>
              <a:rPr lang="en-US" sz="3600" b="1">
                <a:solidFill>
                  <a:schemeClr val="lt1"/>
                </a:solidFill>
                <a:latin typeface="Amatic SC"/>
                <a:cs typeface="Amatic SC"/>
                <a:sym typeface="Amatic SC"/>
              </a:rPr>
              <a:t>   Nice to meet you, again.</a:t>
            </a:r>
            <a:endParaRPr sz="36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</a:t>
            </a:r>
            <a:endParaRPr sz="2000" b="1"/>
          </a:p>
        </p:txBody>
      </p:sp>
      <p:pic>
        <p:nvPicPr>
          <p:cNvPr id="1587" name="Google Shape;1587;p15"/>
          <p:cNvPicPr preferRelativeResize="0"/>
          <p:nvPr/>
        </p:nvPicPr>
        <p:blipFill rotWithShape="1">
          <a:blip r:embed="rId3">
            <a:alphaModFix/>
          </a:blip>
          <a:srcRect l="8172" t="22378" b="8167"/>
          <a:stretch/>
        </p:blipFill>
        <p:spPr>
          <a:xfrm>
            <a:off x="-321831" y="1263925"/>
            <a:ext cx="2796600" cy="27966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2178;p48">
            <a:extLst>
              <a:ext uri="{FF2B5EF4-FFF2-40B4-BE49-F238E27FC236}">
                <a16:creationId xmlns:a16="http://schemas.microsoft.com/office/drawing/2014/main" id="{9E4A5944-B502-4FEB-8696-AEBAF179022F}"/>
              </a:ext>
            </a:extLst>
          </p:cNvPr>
          <p:cNvSpPr/>
          <p:nvPr/>
        </p:nvSpPr>
        <p:spPr>
          <a:xfrm>
            <a:off x="4572000" y="2340411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346284" y="166037"/>
            <a:ext cx="5134800" cy="7117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zh-TW" altLang="en-US">
                <a:latin typeface="Arial" panose="020B0604020202020204" pitchFamily="34" charset="0"/>
                <a:sym typeface="Arial" panose="020B0604020202020204" pitchFamily="34" charset="0"/>
              </a:rPr>
              <a:t>教材介紹</a:t>
            </a:r>
            <a:endParaRPr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92139C-AF42-4120-BD67-26F2156A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91" y="1579554"/>
            <a:ext cx="1822133" cy="239960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594C8C6-A9FB-41A7-ABA6-419255D6C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262" y="1579553"/>
            <a:ext cx="1796722" cy="239960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1044212-F641-4204-9EB4-7E0FD2013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444" y="1536836"/>
            <a:ext cx="1796723" cy="24634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  <a:sym typeface="Encode Sans Semi Condensed Light"/>
              </a:rPr>
              <a:t>教學目標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  <a:sym typeface="Encode Sans Semi Condensed Light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6959772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+mj-ea"/>
              </a:rPr>
              <a:t>提升對英文的 </a:t>
            </a:r>
            <a:r>
              <a:rPr lang="en-US" altLang="zh-TW" sz="3600">
                <a:solidFill>
                  <a:schemeClr val="bg2">
                    <a:lumMod val="50000"/>
                  </a:schemeClr>
                </a:solidFill>
                <a:latin typeface="+mj-ea"/>
                <a:sym typeface="Wingdings" panose="05000000000000000000" pitchFamily="2" charset="2"/>
              </a:rPr>
              <a:t></a:t>
            </a:r>
            <a:r>
              <a:rPr lang="zh-TW" altLang="en-US" sz="3600">
                <a:solidFill>
                  <a:srgbClr val="FF0000"/>
                </a:solidFill>
                <a:latin typeface="+mj-ea"/>
              </a:rPr>
              <a:t>興趣</a:t>
            </a:r>
            <a:r>
              <a:rPr lang="en-US" altLang="zh-TW" sz="360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</a:t>
            </a:r>
            <a:r>
              <a:rPr lang="zh-TW" altLang="en-US" sz="360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動機</a:t>
            </a:r>
            <a:endParaRPr lang="en-US" altLang="zh-TW" sz="360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</a:t>
            </a:r>
          </a:p>
          <a:p>
            <a:pPr>
              <a:defRPr/>
            </a:pP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+mj-ea"/>
              </a:rPr>
              <a:t>上課方式</a:t>
            </a:r>
            <a:r>
              <a:rPr lang="zh-TW" altLang="en-US">
                <a:solidFill>
                  <a:schemeClr val="bg1">
                    <a:lumMod val="50000"/>
                  </a:schemeClr>
                </a:solidFill>
                <a:latin typeface="+mj-ea"/>
              </a:rPr>
              <a:t>：</a:t>
            </a:r>
            <a:endParaRPr lang="en-US" altLang="zh-TW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3600">
                <a:solidFill>
                  <a:srgbClr val="00B0F0"/>
                </a:solidFill>
                <a:latin typeface="+mj-ea"/>
              </a:rPr>
              <a:t>任務導向  </a:t>
            </a:r>
            <a:r>
              <a:rPr lang="en-US" altLang="zh-TW" sz="3600">
                <a:solidFill>
                  <a:srgbClr val="00B0F0"/>
                </a:solidFill>
                <a:latin typeface="+mj-ea"/>
              </a:rPr>
              <a:t>Task-based Learning </a:t>
            </a:r>
          </a:p>
          <a:p>
            <a:pPr>
              <a:defRPr/>
            </a:pPr>
            <a:r>
              <a:rPr lang="zh-TW" altLang="en-US" sz="3600">
                <a:solidFill>
                  <a:srgbClr val="00B0F0"/>
                </a:solidFill>
                <a:latin typeface="+mj-ea"/>
              </a:rPr>
              <a:t>團隊合作 </a:t>
            </a:r>
            <a:r>
              <a:rPr lang="en-US" altLang="zh-TW" sz="3600">
                <a:solidFill>
                  <a:srgbClr val="00B0F0"/>
                </a:solidFill>
                <a:latin typeface="+mj-ea"/>
              </a:rPr>
              <a:t> Teamwork</a:t>
            </a:r>
            <a:endParaRPr lang="en-US" altLang="zh-TW" sz="3600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</a:rPr>
              <a:t>教學目標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cxnSp>
        <p:nvCxnSpPr>
          <p:cNvPr id="1657" name="Google Shape;1657;p24"/>
          <p:cNvCxnSpPr>
            <a:stCxn id="1658" idx="6"/>
            <a:endCxn id="1659" idx="2"/>
          </p:cNvCxnSpPr>
          <p:nvPr/>
        </p:nvCxnSpPr>
        <p:spPr>
          <a:xfrm>
            <a:off x="2065175" y="3028300"/>
            <a:ext cx="111097" cy="73340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0" name="Google Shape;1660;p24"/>
          <p:cNvCxnSpPr>
            <a:stCxn id="1658" idx="6"/>
            <a:endCxn id="1661" idx="2"/>
          </p:cNvCxnSpPr>
          <p:nvPr/>
        </p:nvCxnSpPr>
        <p:spPr>
          <a:xfrm flipV="1">
            <a:off x="2065175" y="2092300"/>
            <a:ext cx="214728" cy="936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2" name="Google Shape;1662;p24"/>
          <p:cNvCxnSpPr>
            <a:cxnSpLocks/>
            <a:stCxn id="1663" idx="3"/>
            <a:endCxn id="1664" idx="2"/>
          </p:cNvCxnSpPr>
          <p:nvPr/>
        </p:nvCxnSpPr>
        <p:spPr>
          <a:xfrm flipV="1">
            <a:off x="4434100" y="1635100"/>
            <a:ext cx="275800" cy="61712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5" name="Google Shape;1665;p24"/>
          <p:cNvCxnSpPr>
            <a:cxnSpLocks/>
            <a:stCxn id="1663" idx="3"/>
            <a:endCxn id="1666" idx="2"/>
          </p:cNvCxnSpPr>
          <p:nvPr/>
        </p:nvCxnSpPr>
        <p:spPr>
          <a:xfrm>
            <a:off x="4434100" y="2252225"/>
            <a:ext cx="275800" cy="2825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7" name="Google Shape;1667;p24"/>
          <p:cNvCxnSpPr>
            <a:stCxn id="1668" idx="3"/>
            <a:endCxn id="1669" idx="2"/>
          </p:cNvCxnSpPr>
          <p:nvPr/>
        </p:nvCxnSpPr>
        <p:spPr>
          <a:xfrm flipV="1">
            <a:off x="4260101" y="3507100"/>
            <a:ext cx="449799" cy="254603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0" name="Google Shape;1670;p24"/>
          <p:cNvCxnSpPr>
            <a:stCxn id="1668" idx="3"/>
            <a:endCxn id="1671" idx="2"/>
          </p:cNvCxnSpPr>
          <p:nvPr/>
        </p:nvCxnSpPr>
        <p:spPr>
          <a:xfrm>
            <a:off x="4260101" y="3761703"/>
            <a:ext cx="449799" cy="659797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672" name="Google Shape;1672;p24"/>
          <p:cNvGrpSpPr/>
          <p:nvPr/>
        </p:nvGrpSpPr>
        <p:grpSpPr>
          <a:xfrm>
            <a:off x="4709900" y="1475500"/>
            <a:ext cx="1356300" cy="319200"/>
            <a:chOff x="5592550" y="1018950"/>
            <a:chExt cx="1356300" cy="319200"/>
          </a:xfrm>
        </p:grpSpPr>
        <p:sp>
          <p:nvSpPr>
            <p:cNvPr id="1673" name="Google Shape;167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Q A </a:t>
              </a:r>
              <a:r>
                <a:rPr lang="zh-TW" altLang="en-US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問答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4" name="Google Shape;1674;p24"/>
          <p:cNvGrpSpPr/>
          <p:nvPr/>
        </p:nvGrpSpPr>
        <p:grpSpPr>
          <a:xfrm>
            <a:off x="2279903" y="1932700"/>
            <a:ext cx="2154197" cy="639050"/>
            <a:chOff x="3650050" y="1476150"/>
            <a:chExt cx="1356300" cy="639050"/>
          </a:xfrm>
        </p:grpSpPr>
        <p:sp>
          <p:nvSpPr>
            <p:cNvPr id="1663" name="Google Shape;1663;p24"/>
            <p:cNvSpPr/>
            <p:nvPr/>
          </p:nvSpPr>
          <p:spPr>
            <a:xfrm>
              <a:off x="3824050" y="1476150"/>
              <a:ext cx="1182300" cy="63905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bg2">
                      <a:lumMod val="50000"/>
                    </a:schemeClr>
                  </a:solidFill>
                  <a:latin typeface="Comic Sans MS" panose="030F0702030302020204" pitchFamily="66" charset="0"/>
                  <a:cs typeface="Amatic SC" panose="02020500000000000000" charset="-79"/>
                  <a:sym typeface="Encode Sans Semi Condensed"/>
                </a:rPr>
                <a:t>Listening  &amp; speaking</a:t>
              </a:r>
              <a:endParaRPr sz="240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matic SC" panose="02020500000000000000" charset="-79"/>
                <a:sym typeface="Encode Sans Semi Condensed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5" name="Google Shape;1675;p24"/>
          <p:cNvGrpSpPr/>
          <p:nvPr/>
        </p:nvGrpSpPr>
        <p:grpSpPr>
          <a:xfrm>
            <a:off x="146304" y="2868700"/>
            <a:ext cx="1918871" cy="551400"/>
            <a:chOff x="1596750" y="2412150"/>
            <a:chExt cx="1362275" cy="551400"/>
          </a:xfrm>
        </p:grpSpPr>
        <p:sp>
          <p:nvSpPr>
            <p:cNvPr id="1676" name="Google Shape;1676;p24"/>
            <p:cNvSpPr/>
            <p:nvPr/>
          </p:nvSpPr>
          <p:spPr>
            <a:xfrm>
              <a:off x="1596750" y="2412150"/>
              <a:ext cx="1182300" cy="551400"/>
            </a:xfrm>
            <a:prstGeom prst="roundRect">
              <a:avLst>
                <a:gd name="adj" fmla="val 16667"/>
              </a:avLst>
            </a:prstGeom>
            <a:solidFill>
              <a:srgbClr val="76DC35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en-US" altLang="zh-TW" sz="3200">
                  <a:solidFill>
                    <a:schemeClr val="bg2">
                      <a:lumMod val="50000"/>
                    </a:schemeClr>
                  </a:solidFill>
                  <a:latin typeface="Comic Sans MS" panose="030F0702030302020204" pitchFamily="66" charset="0"/>
                  <a:cs typeface="Amatic SC" panose="02020500000000000000" charset="-79"/>
                </a:rPr>
                <a:t>English ability</a:t>
              </a:r>
              <a:endParaRPr sz="3200">
                <a:solidFill>
                  <a:schemeClr val="dk1"/>
                </a:solidFill>
                <a:latin typeface="Comic Sans MS" panose="030F0702030302020204" pitchFamily="66" charset="0"/>
                <a:ea typeface="Encode Sans Semi Condensed"/>
                <a:cs typeface="Amatic SC" panose="02020500000000000000" charset="-79"/>
                <a:sym typeface="Encode Sans Semi Condensed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CFE5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7" name="Google Shape;1677;p24"/>
          <p:cNvGrpSpPr/>
          <p:nvPr/>
        </p:nvGrpSpPr>
        <p:grpSpPr>
          <a:xfrm>
            <a:off x="2176272" y="3442178"/>
            <a:ext cx="2083829" cy="639050"/>
            <a:chOff x="3650050" y="3348150"/>
            <a:chExt cx="1356300" cy="319200"/>
          </a:xfrm>
        </p:grpSpPr>
        <p:sp>
          <p:nvSpPr>
            <p:cNvPr id="1668" name="Google Shape;166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8ECFF">
                <a:alpha val="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altLang="zh-TW" sz="2400">
                  <a:solidFill>
                    <a:schemeClr val="bg2">
                      <a:lumMod val="50000"/>
                    </a:schemeClr>
                  </a:solidFill>
                  <a:latin typeface="Comic Sans MS" panose="030F0702030302020204" pitchFamily="66" charset="0"/>
                  <a:cs typeface="Amatic SC" panose="02020500000000000000" charset="-79"/>
                  <a:sym typeface="Encode Sans Semi Condensed"/>
                </a:rPr>
                <a:t>reading  &amp; writing</a:t>
              </a: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C8F3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78" name="Google Shape;1678;p24"/>
          <p:cNvGrpSpPr/>
          <p:nvPr/>
        </p:nvGrpSpPr>
        <p:grpSpPr>
          <a:xfrm>
            <a:off x="4709900" y="2389900"/>
            <a:ext cx="1356300" cy="319200"/>
            <a:chOff x="5592550" y="1933350"/>
            <a:chExt cx="1356300" cy="319200"/>
          </a:xfrm>
        </p:grpSpPr>
        <p:sp>
          <p:nvSpPr>
            <p:cNvPr id="1679" name="Google Shape;167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外師 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0" name="Google Shape;1680;p24"/>
          <p:cNvGrpSpPr/>
          <p:nvPr/>
        </p:nvGrpSpPr>
        <p:grpSpPr>
          <a:xfrm>
            <a:off x="4709900" y="3347500"/>
            <a:ext cx="1356300" cy="319200"/>
            <a:chOff x="5592550" y="2890950"/>
            <a:chExt cx="1356300" cy="319200"/>
          </a:xfrm>
        </p:grpSpPr>
        <p:sp>
          <p:nvSpPr>
            <p:cNvPr id="1681" name="Google Shape;168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作業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682" name="Google Shape;1682;p24"/>
          <p:cNvGrpSpPr/>
          <p:nvPr/>
        </p:nvGrpSpPr>
        <p:grpSpPr>
          <a:xfrm>
            <a:off x="4709900" y="4261900"/>
            <a:ext cx="1356300" cy="319200"/>
            <a:chOff x="5592550" y="3805350"/>
            <a:chExt cx="1356300" cy="319200"/>
          </a:xfrm>
        </p:grpSpPr>
        <p:sp>
          <p:nvSpPr>
            <p:cNvPr id="1683" name="Google Shape;168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name="adj" fmla="val 16667"/>
              </a:avLst>
            </a:prstGeom>
            <a:solidFill>
              <a:srgbClr val="10A3FF">
                <a:alpha val="61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11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學習單</a:t>
              </a:r>
              <a:endParaRPr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33" name="Google Shape;1679;p24">
            <a:extLst>
              <a:ext uri="{FF2B5EF4-FFF2-40B4-BE49-F238E27FC236}">
                <a16:creationId xmlns:a16="http://schemas.microsoft.com/office/drawing/2014/main" id="{D73C08FC-4A80-43D2-8445-AFFA457AA5B2}"/>
              </a:ext>
            </a:extLst>
          </p:cNvPr>
          <p:cNvSpPr/>
          <p:nvPr/>
        </p:nvSpPr>
        <p:spPr>
          <a:xfrm>
            <a:off x="4883900" y="1943225"/>
            <a:ext cx="1182300" cy="319200"/>
          </a:xfrm>
          <a:prstGeom prst="roundRect">
            <a:avLst>
              <a:gd name="adj" fmla="val 16667"/>
            </a:avLst>
          </a:prstGeom>
          <a:solidFill>
            <a:srgbClr val="10A3FF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英文歌曲 </a:t>
            </a:r>
            <a:endParaRPr sz="11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2" name="Google Shape;1679;p24">
            <a:extLst>
              <a:ext uri="{FF2B5EF4-FFF2-40B4-BE49-F238E27FC236}">
                <a16:creationId xmlns:a16="http://schemas.microsoft.com/office/drawing/2014/main" id="{153E2E34-626E-4512-ADAC-9AEFB4C544C9}"/>
              </a:ext>
            </a:extLst>
          </p:cNvPr>
          <p:cNvSpPr/>
          <p:nvPr/>
        </p:nvSpPr>
        <p:spPr>
          <a:xfrm>
            <a:off x="4883900" y="3804700"/>
            <a:ext cx="1182300" cy="319200"/>
          </a:xfrm>
          <a:prstGeom prst="roundRect">
            <a:avLst>
              <a:gd name="adj" fmla="val 16667"/>
            </a:avLst>
          </a:prstGeom>
          <a:solidFill>
            <a:srgbClr val="10A3FF">
              <a:alpha val="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1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課文唸讀</a:t>
            </a:r>
            <a:endParaRPr sz="110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201168" y="1430150"/>
            <a:ext cx="3146232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lang="zh-TW" altLang="en-US" sz="3200">
                <a:solidFill>
                  <a:srgbClr val="7030A0"/>
                </a:solidFill>
                <a:latin typeface="+mj-ea"/>
              </a:rPr>
              <a:t>紙筆評量 ：  </a:t>
            </a:r>
            <a:r>
              <a:rPr lang="en-US" altLang="zh-TW" sz="3200">
                <a:solidFill>
                  <a:srgbClr val="7030A0"/>
                </a:solidFill>
                <a:latin typeface="+mj-ea"/>
              </a:rPr>
              <a:t>40%</a:t>
            </a:r>
            <a:r>
              <a:rPr lang="zh-TW" altLang="en-US" sz="3200">
                <a:solidFill>
                  <a:srgbClr val="7030A0"/>
                </a:solidFill>
                <a:latin typeface="+mj-ea"/>
              </a:rPr>
              <a:t>   </a:t>
            </a:r>
            <a:endParaRPr lang="en-US" altLang="zh-TW" sz="3200">
              <a:solidFill>
                <a:srgbClr val="7030A0"/>
              </a:solidFill>
              <a:latin typeface="+mj-ea"/>
            </a:endParaRPr>
          </a:p>
          <a:p>
            <a:pPr>
              <a:defRPr/>
            </a:pPr>
            <a:endParaRPr lang="en-US" altLang="zh-TW" sz="3200">
              <a:solidFill>
                <a:srgbClr val="FF6699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>
              <a:defRPr/>
            </a:pPr>
            <a:r>
              <a:rPr lang="zh-TW" altLang="en-US" sz="3200">
                <a:solidFill>
                  <a:schemeClr val="bg2">
                    <a:lumMod val="50000"/>
                  </a:schemeClr>
                </a:solidFill>
                <a:latin typeface="+mj-ea"/>
              </a:rPr>
              <a:t>期中</a:t>
            </a:r>
            <a:r>
              <a:rPr lang="en-US" altLang="zh-TW" sz="3200">
                <a:solidFill>
                  <a:schemeClr val="bg2">
                    <a:lumMod val="50000"/>
                  </a:schemeClr>
                </a:solidFill>
                <a:latin typeface="+mj-ea"/>
              </a:rPr>
              <a:t>+</a:t>
            </a:r>
            <a:r>
              <a:rPr lang="zh-TW" altLang="en-US" sz="3200">
                <a:solidFill>
                  <a:schemeClr val="bg2">
                    <a:lumMod val="50000"/>
                  </a:schemeClr>
                </a:solidFill>
                <a:latin typeface="+mj-ea"/>
              </a:rPr>
              <a:t>期末考</a:t>
            </a:r>
            <a:endParaRPr lang="en-US" altLang="zh-TW" sz="320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</a:rPr>
              <a:t>評量方式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3633216" y="1430150"/>
            <a:ext cx="3633216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lang="zh-TW" altLang="en-US" sz="3200">
                <a:solidFill>
                  <a:srgbClr val="7030A0"/>
                </a:solidFill>
                <a:latin typeface="+mj-ea"/>
              </a:rPr>
              <a:t>多元評量 ： </a:t>
            </a:r>
            <a:endParaRPr lang="en-US" altLang="zh-TW" sz="3200">
              <a:solidFill>
                <a:srgbClr val="7030A0"/>
              </a:solidFill>
              <a:latin typeface="+mj-ea"/>
            </a:endParaRPr>
          </a:p>
          <a:p>
            <a:pPr>
              <a:defRPr/>
            </a:pPr>
            <a:r>
              <a:rPr lang="en-US" altLang="zh-TW" sz="3200">
                <a:solidFill>
                  <a:srgbClr val="7030A0"/>
                </a:solidFill>
                <a:latin typeface="+mj-ea"/>
              </a:rPr>
              <a:t>60%  </a:t>
            </a:r>
          </a:p>
          <a:p>
            <a:pPr>
              <a:defRPr/>
            </a:pP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口說 </a:t>
            </a:r>
            <a:r>
              <a:rPr lang="en-US" altLang="zh-TW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/</a:t>
            </a: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 聽力 </a:t>
            </a: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活動表現 </a:t>
            </a:r>
            <a:r>
              <a:rPr lang="en-US" altLang="zh-TW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/</a:t>
            </a: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 課堂參與</a:t>
            </a: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學習態度 </a:t>
            </a:r>
            <a:r>
              <a:rPr lang="en-US" altLang="zh-TW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/</a:t>
            </a: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 作業書寫 </a:t>
            </a: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 marL="101600" indent="0">
              <a:buNone/>
              <a:defRPr/>
            </a:pPr>
            <a:endParaRPr lang="fr-CA" altLang="zh-TW">
              <a:solidFill>
                <a:schemeClr val="accent6">
                  <a:lumMod val="75000"/>
                </a:schemeClr>
              </a:solidFill>
              <a:ea typeface="文鼎古印體" panose="020B0609010101010101" pitchFamily="49" charset="-120"/>
            </a:endParaRPr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2912850" y="395700"/>
            <a:ext cx="33183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sz="3200" b="0">
                <a:solidFill>
                  <a:schemeClr val="dk1"/>
                </a:solidFill>
                <a:latin typeface="Arial" panose="020B0604020202020204" pitchFamily="34" charset="0"/>
              </a:rPr>
              <a:t>重要活動</a:t>
            </a:r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2912850" y="1896578"/>
            <a:ext cx="2336982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3600">
                <a:solidFill>
                  <a:srgbClr val="7030A0"/>
                </a:solidFill>
              </a:rPr>
              <a:t>期中評量</a:t>
            </a:r>
            <a:endParaRPr lang="en-US" altLang="zh-TW" sz="3600">
              <a:solidFill>
                <a:srgbClr val="7030A0"/>
              </a:solidFill>
            </a:endParaRPr>
          </a:p>
          <a:p>
            <a:r>
              <a:rPr lang="en-US" altLang="zh-TW" sz="3600">
                <a:solidFill>
                  <a:srgbClr val="7030A0"/>
                </a:solidFill>
              </a:rPr>
              <a:t>11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/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2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 </a:t>
            </a:r>
            <a:endParaRPr sz="2200"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398024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8" name="Google Shape;1642;p22">
            <a:extLst>
              <a:ext uri="{FF2B5EF4-FFF2-40B4-BE49-F238E27FC236}">
                <a16:creationId xmlns:a16="http://schemas.microsoft.com/office/drawing/2014/main" id="{1FB819C6-C933-4B7A-95CF-BEE4929DB5BB}"/>
              </a:ext>
            </a:extLst>
          </p:cNvPr>
          <p:cNvSpPr txBox="1">
            <a:spLocks/>
          </p:cNvSpPr>
          <p:nvPr/>
        </p:nvSpPr>
        <p:spPr>
          <a:xfrm>
            <a:off x="5330915" y="1896901"/>
            <a:ext cx="2336982" cy="1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zh-TW" altLang="en-US" sz="3600">
                <a:solidFill>
                  <a:srgbClr val="7030A0"/>
                </a:solidFill>
              </a:rPr>
              <a:t>期末評量</a:t>
            </a:r>
          </a:p>
          <a:p>
            <a:r>
              <a:rPr lang="en-US" altLang="zh-TW" sz="3600">
                <a:solidFill>
                  <a:srgbClr val="7030A0"/>
                </a:solidFill>
              </a:rPr>
              <a:t>1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/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1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2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</a:p>
          <a:p>
            <a:pPr marL="0" indent="0">
              <a:spcAft>
                <a:spcPts val="800"/>
              </a:spcAft>
              <a:buFont typeface="Encode Sans Semi Condensed Light"/>
              <a:buNone/>
            </a:pPr>
            <a:r>
              <a:rPr lang="zh-TW" altLang="en-US" sz="22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上課時間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b="1">
                <a:solidFill>
                  <a:srgbClr val="7030A0"/>
                </a:solidFill>
              </a:rPr>
              <a:t>Monday</a:t>
            </a:r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1847088" y="1430150"/>
            <a:ext cx="3212592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lang="en-US" sz="4400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400" b="1">
                <a:solidFill>
                  <a:srgbClr val="7030A0"/>
                </a:solidFill>
              </a:rPr>
              <a:t> Wednesday</a:t>
            </a:r>
            <a:endParaRPr sz="4400" b="1">
              <a:solidFill>
                <a:srgbClr val="7030A0"/>
              </a:solidFill>
            </a:endParaRPr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4632960" y="1430150"/>
            <a:ext cx="2375443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4400" b="1">
                <a:solidFill>
                  <a:srgbClr val="7030A0"/>
                </a:solidFill>
              </a:rPr>
              <a:t>Friday</a:t>
            </a:r>
            <a:endParaRPr sz="4400" b="1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3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6D0C70-EC06-497B-80EC-435DD47F5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44" y="4018151"/>
            <a:ext cx="7433400" cy="334800"/>
          </a:xfrm>
        </p:spPr>
        <p:txBody>
          <a:bodyPr/>
          <a:lstStyle/>
          <a:p>
            <a:pPr marL="228600" indent="0" algn="l">
              <a:buClr>
                <a:schemeClr val="dk1"/>
              </a:buClr>
              <a:buSzPts val="3600"/>
            </a:pPr>
            <a:r>
              <a:rPr lang="zh-TW" altLang="en-US" sz="3600">
                <a:solidFill>
                  <a:schemeClr val="dk1"/>
                </a:solidFill>
                <a:latin typeface="Arial" panose="020B0604020202020204" pitchFamily="34" charset="0"/>
                <a:cs typeface="Amatic SC"/>
                <a:sym typeface="Amatic SC"/>
              </a:rPr>
              <a:t>五年級上課回饋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9D7F2F3-3CF7-426A-AD04-BD2DB473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55" y="1553813"/>
            <a:ext cx="4362450" cy="203587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5293C71-5D85-4F72-95F8-212471B8B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3" y="1685924"/>
            <a:ext cx="3981450" cy="177165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C3E7844-41EA-4BC3-9100-159253A3B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985" y="2478452"/>
            <a:ext cx="4019550" cy="210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165</Words>
  <Application>Microsoft Office PowerPoint</Application>
  <PresentationFormat>如螢幕大小 (16:9)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新細明體</vt:lpstr>
      <vt:lpstr>Arial</vt:lpstr>
      <vt:lpstr>Calibri</vt:lpstr>
      <vt:lpstr>Encode Sans Semi Condensed</vt:lpstr>
      <vt:lpstr>文鼎古印體</vt:lpstr>
      <vt:lpstr>Amatic SC</vt:lpstr>
      <vt:lpstr>Encode Sans Semi Condensed Light</vt:lpstr>
      <vt:lpstr>Wingdings</vt:lpstr>
      <vt:lpstr>Comic Sans MS</vt:lpstr>
      <vt:lpstr>Ephesus template</vt:lpstr>
      <vt:lpstr>六年級英文 </vt:lpstr>
      <vt:lpstr>Hello!</vt:lpstr>
      <vt:lpstr>PowerPoint 簡報</vt:lpstr>
      <vt:lpstr>教學目標</vt:lpstr>
      <vt:lpstr>教學目標</vt:lpstr>
      <vt:lpstr>評量方式</vt:lpstr>
      <vt:lpstr>重要活動</vt:lpstr>
      <vt:lpstr>上課時間</vt:lpstr>
      <vt:lpstr>PowerPoint 簡報</vt:lpstr>
      <vt:lpstr>PowerPoint 簡報</vt:lpstr>
      <vt:lpstr>Thanks!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Reader</dc:creator>
  <cp:lastModifiedBy>User</cp:lastModifiedBy>
  <cp:revision>21</cp:revision>
  <dcterms:modified xsi:type="dcterms:W3CDTF">2023-09-04T07:13:04Z</dcterms:modified>
</cp:coreProperties>
</file>